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2.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2.xml"/><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slideLayout" Target="../slideLayouts/slideLayout2.xml"/><Relationship Id="rId1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slideLayout" Target="../slideLayouts/slideLayout2.xml"/><Relationship Id="rId1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slideLayout" Target="../slideLayouts/slideLayout2.xml"/><Relationship Id="rId1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slideLayout" Target="../slideLayouts/slideLayout2.xml"/><Relationship Id="rId1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pic>
        <p:nvPicPr>
          <p:cNvPr id="4" name="Image 2" descr="preencoded.png">    </p:cNvPr>
          <p:cNvPicPr>
            <a:picLocks noChangeAspect="1"/>
          </p:cNvPicPr>
          <p:nvPr/>
        </p:nvPicPr>
        <p:blipFill>
          <a:blip r:embed="rId3"/>
          <a:stretch>
            <a:fillRect/>
          </a:stretch>
        </p:blipFill>
        <p:spPr>
          <a:xfrm>
            <a:off x="685800" y="5769864"/>
            <a:ext cx="13267944" cy="27432"/>
          </a:xfrm>
          <a:prstGeom prst="rect">
            <a:avLst/>
          </a:prstGeom>
        </p:spPr>
      </p:pic>
      <p:sp>
        <p:nvSpPr>
          <p:cNvPr id="5" name="Text 0"/>
          <p:cNvSpPr/>
          <p:nvPr/>
        </p:nvSpPr>
        <p:spPr>
          <a:xfrm>
            <a:off x="685800" y="4544568"/>
            <a:ext cx="13267944" cy="1014984"/>
          </a:xfrm>
          <a:prstGeom prst="rect">
            <a:avLst/>
          </a:prstGeom>
          <a:noFill/>
          <a:ln/>
        </p:spPr>
        <p:txBody>
          <a:bodyPr wrap="none" lIns="0" tIns="0" rIns="0" bIns="0" rtlCol="0" anchor="ctr"/>
          <a:lstStyle/>
          <a:p>
            <a:pPr algn="l" indent="0" marL="0">
              <a:lnSpc>
                <a:spcPts val="7940"/>
              </a:lnSpc>
              <a:buNone/>
            </a:pPr>
            <a:r>
              <a:rPr lang="en-US" sz="529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AgriSmart: AI-Driven Farming Solutions</a:t>
            </a:r>
            <a:endParaRPr lang="en-US" sz="52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pic>
        <p:nvPicPr>
          <p:cNvPr id="4" name="Image 2" descr="preencoded.png">    </p:cNvPr>
          <p:cNvPicPr>
            <a:picLocks noChangeAspect="1"/>
          </p:cNvPicPr>
          <p:nvPr/>
        </p:nvPicPr>
        <p:blipFill>
          <a:blip r:embed="rId3"/>
          <a:stretch>
            <a:fillRect/>
          </a:stretch>
        </p:blipFill>
        <p:spPr>
          <a:xfrm>
            <a:off x="685800" y="3730752"/>
            <a:ext cx="8293608" cy="548640"/>
          </a:xfrm>
          <a:prstGeom prst="rect">
            <a:avLst/>
          </a:prstGeom>
        </p:spPr>
      </p:pic>
      <p:pic>
        <p:nvPicPr>
          <p:cNvPr id="5" name="Image 3" descr="preencoded.png">    </p:cNvPr>
          <p:cNvPicPr>
            <a:picLocks noChangeAspect="1"/>
          </p:cNvPicPr>
          <p:nvPr/>
        </p:nvPicPr>
        <p:blipFill>
          <a:blip r:embed="rId4"/>
          <a:stretch>
            <a:fillRect/>
          </a:stretch>
        </p:blipFill>
        <p:spPr>
          <a:xfrm>
            <a:off x="685800" y="4471416"/>
            <a:ext cx="8293608" cy="548640"/>
          </a:xfrm>
          <a:prstGeom prst="rect">
            <a:avLst/>
          </a:prstGeom>
        </p:spPr>
      </p:pic>
      <p:pic>
        <p:nvPicPr>
          <p:cNvPr id="6" name="Image 4" descr="preencoded.png">    </p:cNvPr>
          <p:cNvPicPr>
            <a:picLocks noChangeAspect="1"/>
          </p:cNvPicPr>
          <p:nvPr/>
        </p:nvPicPr>
        <p:blipFill>
          <a:blip r:embed="rId5"/>
          <a:stretch>
            <a:fillRect/>
          </a:stretch>
        </p:blipFill>
        <p:spPr>
          <a:xfrm>
            <a:off x="685800" y="5212080"/>
            <a:ext cx="8293608" cy="548640"/>
          </a:xfrm>
          <a:prstGeom prst="rect">
            <a:avLst/>
          </a:prstGeom>
        </p:spPr>
      </p:pic>
      <p:sp>
        <p:nvSpPr>
          <p:cNvPr id="7" name="Text 0"/>
          <p:cNvSpPr/>
          <p:nvPr/>
        </p:nvSpPr>
        <p:spPr>
          <a:xfrm>
            <a:off x="685800" y="2267712"/>
            <a:ext cx="8293608" cy="731520"/>
          </a:xfrm>
          <a:prstGeom prst="rect">
            <a:avLst/>
          </a:prstGeom>
          <a:noFill/>
          <a:ln/>
        </p:spPr>
        <p:txBody>
          <a:bodyPr wrap="none" lIns="0" tIns="0" rIns="0" bIns="0" rtlCol="0" anchor="ctr"/>
          <a:lstStyle/>
          <a:p>
            <a:pPr algn="l" indent="0" marL="0">
              <a:lnSpc>
                <a:spcPts val="5760"/>
              </a:lnSpc>
              <a:buNone/>
            </a:pPr>
            <a:r>
              <a:rPr lang="en-US" sz="384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8. Future Vision</a:t>
            </a:r>
            <a:endParaRPr lang="en-US" sz="3840" dirty="0"/>
          </a:p>
        </p:txBody>
      </p:sp>
      <p:sp>
        <p:nvSpPr>
          <p:cNvPr id="8" name="Text 1"/>
          <p:cNvSpPr/>
          <p:nvPr/>
        </p:nvSpPr>
        <p:spPr>
          <a:xfrm>
            <a:off x="685800" y="3218688"/>
            <a:ext cx="8293608"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Upcoming features may include:</a:t>
            </a:r>
            <a:endParaRPr lang="en-US" sz="1530" dirty="0"/>
          </a:p>
        </p:txBody>
      </p:sp>
      <p:sp>
        <p:nvSpPr>
          <p:cNvPr id="9" name="Text 2"/>
          <p:cNvSpPr/>
          <p:nvPr/>
        </p:nvSpPr>
        <p:spPr>
          <a:xfrm>
            <a:off x="914400" y="3849624"/>
            <a:ext cx="7845552"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Predictive analytics for more accurate forecasts</a:t>
            </a:r>
            <a:endParaRPr lang="en-US" sz="1530" dirty="0"/>
          </a:p>
        </p:txBody>
      </p:sp>
      <p:sp>
        <p:nvSpPr>
          <p:cNvPr id="10" name="Text 3"/>
          <p:cNvSpPr/>
          <p:nvPr/>
        </p:nvSpPr>
        <p:spPr>
          <a:xfrm>
            <a:off x="914400" y="4599432"/>
            <a:ext cx="7845552"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Personalized crop planning tailored to individual farm needs</a:t>
            </a:r>
            <a:endParaRPr lang="en-US" sz="1530" dirty="0"/>
          </a:p>
        </p:txBody>
      </p:sp>
      <p:sp>
        <p:nvSpPr>
          <p:cNvPr id="11" name="Text 4"/>
          <p:cNvSpPr/>
          <p:nvPr/>
        </p:nvSpPr>
        <p:spPr>
          <a:xfrm>
            <a:off x="914400" y="5340096"/>
            <a:ext cx="7845552"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Multilingual support to reach a broader audience</a:t>
            </a:r>
            <a:endParaRPr lang="en-US" sz="153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sp>
        <p:nvSpPr>
          <p:cNvPr id="4" name="Text 0"/>
          <p:cNvSpPr/>
          <p:nvPr/>
        </p:nvSpPr>
        <p:spPr>
          <a:xfrm>
            <a:off x="685800" y="3246120"/>
            <a:ext cx="8293608" cy="731520"/>
          </a:xfrm>
          <a:prstGeom prst="rect">
            <a:avLst/>
          </a:prstGeom>
          <a:noFill/>
          <a:ln/>
        </p:spPr>
        <p:txBody>
          <a:bodyPr wrap="none" lIns="0" tIns="0" rIns="0" bIns="0" rtlCol="0" anchor="ctr"/>
          <a:lstStyle/>
          <a:p>
            <a:pPr algn="l" indent="0" marL="0">
              <a:lnSpc>
                <a:spcPts val="5760"/>
              </a:lnSpc>
              <a:buNone/>
            </a:pPr>
            <a:r>
              <a:rPr lang="en-US" sz="384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9. Conclusion</a:t>
            </a:r>
            <a:endParaRPr lang="en-US" sz="3840" dirty="0"/>
          </a:p>
        </p:txBody>
      </p:sp>
      <p:sp>
        <p:nvSpPr>
          <p:cNvPr id="5" name="Text 1"/>
          <p:cNvSpPr/>
          <p:nvPr/>
        </p:nvSpPr>
        <p:spPr>
          <a:xfrm>
            <a:off x="685800" y="4197096"/>
            <a:ext cx="8293608" cy="585216"/>
          </a:xfrm>
          <a:prstGeom prst="rect">
            <a:avLst/>
          </a:prstGeom>
          <a:noFill/>
          <a:ln/>
        </p:spPr>
        <p:txBody>
          <a:bodyPr wrap="squar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AgriSmart presents significant value in transforming agriculture, providing farmers with the tools and insights necessary to thrive in a modern farming landscape.</a:t>
            </a:r>
            <a:endParaRPr lang="en-US" sz="153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3502152"/>
            <a:ext cx="13267944" cy="1014984"/>
          </a:xfrm>
          <a:prstGeom prst="rect">
            <a:avLst/>
          </a:prstGeom>
          <a:noFill/>
          <a:ln/>
        </p:spPr>
        <p:txBody>
          <a:bodyPr wrap="none" lIns="0" tIns="0" rIns="0" bIns="0" rtlCol="0" anchor="ctr"/>
          <a:lstStyle/>
          <a:p>
            <a:pPr algn="ctr" indent="0" marL="0">
              <a:lnSpc>
                <a:spcPts val="7940"/>
              </a:lnSpc>
              <a:buNone/>
            </a:pPr>
            <a:r>
              <a:rPr lang="en-US" sz="529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Thank You</a:t>
            </a:r>
            <a:endParaRPr lang="en-US" sz="52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1655064"/>
            <a:ext cx="13267944" cy="1014984"/>
          </a:xfrm>
          <a:prstGeom prst="rect">
            <a:avLst/>
          </a:prstGeom>
          <a:noFill/>
          <a:ln/>
        </p:spPr>
        <p:txBody>
          <a:bodyPr wrap="none" lIns="0" tIns="0" rIns="0" bIns="0" rtlCol="0" anchor="ctr"/>
          <a:lstStyle/>
          <a:p>
            <a:pPr algn="l" indent="0" marL="0">
              <a:lnSpc>
                <a:spcPts val="7940"/>
              </a:lnSpc>
              <a:buNone/>
            </a:pPr>
            <a:r>
              <a:rPr lang="en-US" sz="529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CONTENTS</a:t>
            </a:r>
            <a:endParaRPr lang="en-US" sz="5290" dirty="0"/>
          </a:p>
        </p:txBody>
      </p:sp>
      <p:sp>
        <p:nvSpPr>
          <p:cNvPr id="5" name="Text 1"/>
          <p:cNvSpPr/>
          <p:nvPr/>
        </p:nvSpPr>
        <p:spPr>
          <a:xfrm>
            <a:off x="896112" y="3099816"/>
            <a:ext cx="2752344" cy="365760"/>
          </a:xfrm>
          <a:prstGeom prst="rect">
            <a:avLst/>
          </a:prstGeom>
          <a:noFill/>
          <a:ln/>
        </p:spPr>
        <p:txBody>
          <a:bodyPr wrap="non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1. Introduction</a:t>
            </a:r>
            <a:endParaRPr lang="en-US" sz="1920" dirty="0"/>
          </a:p>
        </p:txBody>
      </p:sp>
      <p:sp>
        <p:nvSpPr>
          <p:cNvPr id="6" name="Text 2"/>
          <p:cNvSpPr/>
          <p:nvPr/>
        </p:nvSpPr>
        <p:spPr>
          <a:xfrm>
            <a:off x="896112" y="4443984"/>
            <a:ext cx="2752344" cy="731520"/>
          </a:xfrm>
          <a:prstGeom prst="rect">
            <a:avLst/>
          </a:prstGeom>
          <a:noFill/>
          <a:ln/>
        </p:spPr>
        <p:txBody>
          <a:bodyPr wrap="squar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5. Benefits for Farmers</a:t>
            </a:r>
            <a:endParaRPr lang="en-US" sz="1920" dirty="0"/>
          </a:p>
        </p:txBody>
      </p:sp>
      <p:sp>
        <p:nvSpPr>
          <p:cNvPr id="7" name="Text 3"/>
          <p:cNvSpPr/>
          <p:nvPr/>
        </p:nvSpPr>
        <p:spPr>
          <a:xfrm>
            <a:off x="4261104" y="3099816"/>
            <a:ext cx="2752344" cy="365760"/>
          </a:xfrm>
          <a:prstGeom prst="rect">
            <a:avLst/>
          </a:prstGeom>
          <a:noFill/>
          <a:ln/>
        </p:spPr>
        <p:txBody>
          <a:bodyPr wrap="non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2. About AgriSmart</a:t>
            </a:r>
            <a:endParaRPr lang="en-US" sz="1920" dirty="0"/>
          </a:p>
        </p:txBody>
      </p:sp>
      <p:sp>
        <p:nvSpPr>
          <p:cNvPr id="8" name="Text 4"/>
          <p:cNvSpPr/>
          <p:nvPr/>
        </p:nvSpPr>
        <p:spPr>
          <a:xfrm>
            <a:off x="896112" y="5788152"/>
            <a:ext cx="2752344" cy="365760"/>
          </a:xfrm>
          <a:prstGeom prst="rect">
            <a:avLst/>
          </a:prstGeom>
          <a:noFill/>
          <a:ln/>
        </p:spPr>
        <p:txBody>
          <a:bodyPr wrap="non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9. Conclusion</a:t>
            </a:r>
            <a:endParaRPr lang="en-US" sz="1920" dirty="0"/>
          </a:p>
        </p:txBody>
      </p:sp>
      <p:sp>
        <p:nvSpPr>
          <p:cNvPr id="9" name="Text 5"/>
          <p:cNvSpPr/>
          <p:nvPr/>
        </p:nvSpPr>
        <p:spPr>
          <a:xfrm>
            <a:off x="4261104" y="4443984"/>
            <a:ext cx="2752344" cy="731520"/>
          </a:xfrm>
          <a:prstGeom prst="rect">
            <a:avLst/>
          </a:prstGeom>
          <a:noFill/>
          <a:ln/>
        </p:spPr>
        <p:txBody>
          <a:bodyPr wrap="squar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6. Technology Behind AgriSmart</a:t>
            </a:r>
            <a:endParaRPr lang="en-US" sz="1920" dirty="0"/>
          </a:p>
        </p:txBody>
      </p:sp>
      <p:sp>
        <p:nvSpPr>
          <p:cNvPr id="10" name="Text 6"/>
          <p:cNvSpPr/>
          <p:nvPr/>
        </p:nvSpPr>
        <p:spPr>
          <a:xfrm>
            <a:off x="7626096" y="3099816"/>
            <a:ext cx="2752344" cy="365760"/>
          </a:xfrm>
          <a:prstGeom prst="rect">
            <a:avLst/>
          </a:prstGeom>
          <a:noFill/>
          <a:ln/>
        </p:spPr>
        <p:txBody>
          <a:bodyPr wrap="non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3. Core Features</a:t>
            </a:r>
            <a:endParaRPr lang="en-US" sz="1920" dirty="0"/>
          </a:p>
        </p:txBody>
      </p:sp>
      <p:sp>
        <p:nvSpPr>
          <p:cNvPr id="11" name="Text 7"/>
          <p:cNvSpPr/>
          <p:nvPr/>
        </p:nvSpPr>
        <p:spPr>
          <a:xfrm>
            <a:off x="7626096" y="4443984"/>
            <a:ext cx="2752344" cy="731520"/>
          </a:xfrm>
          <a:prstGeom prst="rect">
            <a:avLst/>
          </a:prstGeom>
          <a:noFill/>
          <a:ln/>
        </p:spPr>
        <p:txBody>
          <a:bodyPr wrap="squar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7. Impact on Indian Agriculture</a:t>
            </a:r>
            <a:endParaRPr lang="en-US" sz="1920" dirty="0"/>
          </a:p>
        </p:txBody>
      </p:sp>
      <p:sp>
        <p:nvSpPr>
          <p:cNvPr id="12" name="Text 8"/>
          <p:cNvSpPr/>
          <p:nvPr/>
        </p:nvSpPr>
        <p:spPr>
          <a:xfrm>
            <a:off x="10991088" y="3099816"/>
            <a:ext cx="2752344" cy="731520"/>
          </a:xfrm>
          <a:prstGeom prst="rect">
            <a:avLst/>
          </a:prstGeom>
          <a:noFill/>
          <a:ln/>
        </p:spPr>
        <p:txBody>
          <a:bodyPr wrap="squar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4. Latest Agricultural News Section</a:t>
            </a:r>
            <a:endParaRPr lang="en-US" sz="1920" dirty="0"/>
          </a:p>
        </p:txBody>
      </p:sp>
      <p:sp>
        <p:nvSpPr>
          <p:cNvPr id="13" name="Text 9"/>
          <p:cNvSpPr/>
          <p:nvPr/>
        </p:nvSpPr>
        <p:spPr>
          <a:xfrm>
            <a:off x="10991088" y="4443984"/>
            <a:ext cx="2752344" cy="365760"/>
          </a:xfrm>
          <a:prstGeom prst="rect">
            <a:avLst/>
          </a:prstGeom>
          <a:noFill/>
          <a:ln/>
        </p:spPr>
        <p:txBody>
          <a:bodyPr wrap="non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8. Future Vision</a:t>
            </a:r>
            <a:endParaRPr lang="en-US" sz="19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sp>
        <p:nvSpPr>
          <p:cNvPr id="4" name="Text 0"/>
          <p:cNvSpPr/>
          <p:nvPr/>
        </p:nvSpPr>
        <p:spPr>
          <a:xfrm>
            <a:off x="685800" y="2953512"/>
            <a:ext cx="8293608" cy="731520"/>
          </a:xfrm>
          <a:prstGeom prst="rect">
            <a:avLst/>
          </a:prstGeom>
          <a:noFill/>
          <a:ln/>
        </p:spPr>
        <p:txBody>
          <a:bodyPr wrap="none" lIns="0" tIns="0" rIns="0" bIns="0" rtlCol="0" anchor="ctr"/>
          <a:lstStyle/>
          <a:p>
            <a:pPr algn="l" indent="0" marL="0">
              <a:lnSpc>
                <a:spcPts val="5760"/>
              </a:lnSpc>
              <a:buNone/>
            </a:pPr>
            <a:r>
              <a:rPr lang="en-US" sz="384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1. Introduction</a:t>
            </a:r>
            <a:endParaRPr lang="en-US" sz="3840" dirty="0"/>
          </a:p>
        </p:txBody>
      </p:sp>
      <p:sp>
        <p:nvSpPr>
          <p:cNvPr id="5" name="Text 1"/>
          <p:cNvSpPr/>
          <p:nvPr/>
        </p:nvSpPr>
        <p:spPr>
          <a:xfrm>
            <a:off x="685800" y="3904488"/>
            <a:ext cx="8293608" cy="1170432"/>
          </a:xfrm>
          <a:prstGeom prst="rect">
            <a:avLst/>
          </a:prstGeom>
          <a:noFill/>
          <a:ln/>
        </p:spPr>
        <p:txBody>
          <a:bodyPr wrap="squar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Traditional farming faces numerous challenges, including unpredictable weather patterns, inefficient resource management, and limited access to timely information. Technology advancements, such as AI, weather forecasting, and image recognition, can provide significant support to overcome these obstacles.</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sp>
        <p:nvSpPr>
          <p:cNvPr id="4" name="Text 0"/>
          <p:cNvSpPr/>
          <p:nvPr/>
        </p:nvSpPr>
        <p:spPr>
          <a:xfrm>
            <a:off x="685800" y="3099816"/>
            <a:ext cx="8293608" cy="731520"/>
          </a:xfrm>
          <a:prstGeom prst="rect">
            <a:avLst/>
          </a:prstGeom>
          <a:noFill/>
          <a:ln/>
        </p:spPr>
        <p:txBody>
          <a:bodyPr wrap="none" lIns="0" tIns="0" rIns="0" bIns="0" rtlCol="0" anchor="ctr"/>
          <a:lstStyle/>
          <a:p>
            <a:pPr algn="l" indent="0" marL="0">
              <a:lnSpc>
                <a:spcPts val="5760"/>
              </a:lnSpc>
              <a:buNone/>
            </a:pPr>
            <a:r>
              <a:rPr lang="en-US" sz="384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2. About AgriSmart</a:t>
            </a:r>
            <a:endParaRPr lang="en-US" sz="3840" dirty="0"/>
          </a:p>
        </p:txBody>
      </p:sp>
      <p:sp>
        <p:nvSpPr>
          <p:cNvPr id="5" name="Text 1"/>
          <p:cNvSpPr/>
          <p:nvPr/>
        </p:nvSpPr>
        <p:spPr>
          <a:xfrm>
            <a:off x="685800" y="4050792"/>
            <a:ext cx="8293608" cy="877824"/>
          </a:xfrm>
          <a:prstGeom prst="rect">
            <a:avLst/>
          </a:prstGeom>
          <a:noFill/>
          <a:ln/>
        </p:spPr>
        <p:txBody>
          <a:bodyPr wrap="squar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AgriSmart is an AI-powered digital platform designed to support farmers with smart tools and data-driven insights. Its mission is to empower Indian agriculture through intelligent solutions.</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pic>
        <p:nvPicPr>
          <p:cNvPr id="4" name="Image 2" descr="preencoded.png">    </p:cNvPr>
          <p:cNvPicPr>
            <a:picLocks noChangeAspect="1"/>
          </p:cNvPicPr>
          <p:nvPr/>
        </p:nvPicPr>
        <p:blipFill>
          <a:blip r:embed="rId3"/>
          <a:stretch>
            <a:fillRect/>
          </a:stretch>
        </p:blipFill>
        <p:spPr>
          <a:xfrm>
            <a:off x="685800" y="2231136"/>
            <a:ext cx="4050792" cy="2167128"/>
          </a:xfrm>
          <a:prstGeom prst="rect">
            <a:avLst/>
          </a:prstGeom>
        </p:spPr>
      </p:pic>
      <p:pic>
        <p:nvPicPr>
          <p:cNvPr id="5" name="Image 3" descr="preencoded.png">    </p:cNvPr>
          <p:cNvPicPr>
            <a:picLocks noChangeAspect="1"/>
          </p:cNvPicPr>
          <p:nvPr/>
        </p:nvPicPr>
        <p:blipFill>
          <a:blip r:embed="rId4"/>
          <a:stretch>
            <a:fillRect/>
          </a:stretch>
        </p:blipFill>
        <p:spPr>
          <a:xfrm>
            <a:off x="685800" y="4581144"/>
            <a:ext cx="4050792" cy="2167128"/>
          </a:xfrm>
          <a:prstGeom prst="rect">
            <a:avLst/>
          </a:prstGeom>
        </p:spPr>
      </p:pic>
      <p:pic>
        <p:nvPicPr>
          <p:cNvPr id="6" name="Image 4" descr="preencoded.png">    </p:cNvPr>
          <p:cNvPicPr>
            <a:picLocks noChangeAspect="1"/>
          </p:cNvPicPr>
          <p:nvPr/>
        </p:nvPicPr>
        <p:blipFill>
          <a:blip r:embed="rId5"/>
          <a:stretch>
            <a:fillRect/>
          </a:stretch>
        </p:blipFill>
        <p:spPr>
          <a:xfrm>
            <a:off x="4928616" y="2231136"/>
            <a:ext cx="4050792" cy="2167128"/>
          </a:xfrm>
          <a:prstGeom prst="rect">
            <a:avLst/>
          </a:prstGeom>
        </p:spPr>
      </p:pic>
      <p:pic>
        <p:nvPicPr>
          <p:cNvPr id="7" name="Image 5" descr="preencoded.png">    </p:cNvPr>
          <p:cNvPicPr>
            <a:picLocks noChangeAspect="1"/>
          </p:cNvPicPr>
          <p:nvPr/>
        </p:nvPicPr>
        <p:blipFill>
          <a:blip r:embed="rId6"/>
          <a:stretch>
            <a:fillRect/>
          </a:stretch>
        </p:blipFill>
        <p:spPr>
          <a:xfrm>
            <a:off x="4928616" y="4581144"/>
            <a:ext cx="4050792" cy="2167128"/>
          </a:xfrm>
          <a:prstGeom prst="rect">
            <a:avLst/>
          </a:prstGeom>
        </p:spPr>
      </p:pic>
      <p:pic>
        <p:nvPicPr>
          <p:cNvPr id="8" name="Image 6" descr="preencoded.png">    </p:cNvPr>
          <p:cNvPicPr>
            <a:picLocks noChangeAspect="1"/>
          </p:cNvPicPr>
          <p:nvPr/>
        </p:nvPicPr>
        <p:blipFill>
          <a:blip r:embed="rId7"/>
          <a:stretch>
            <a:fillRect/>
          </a:stretch>
        </p:blipFill>
        <p:spPr>
          <a:xfrm>
            <a:off x="914400" y="3035808"/>
            <a:ext cx="3602736" cy="1133856"/>
          </a:xfrm>
          <a:prstGeom prst="rect">
            <a:avLst/>
          </a:prstGeom>
        </p:spPr>
      </p:pic>
      <p:pic>
        <p:nvPicPr>
          <p:cNvPr id="9" name="Image 7" descr="preencoded.png">    </p:cNvPr>
          <p:cNvPicPr>
            <a:picLocks noChangeAspect="1"/>
          </p:cNvPicPr>
          <p:nvPr/>
        </p:nvPicPr>
        <p:blipFill>
          <a:blip r:embed="rId8"/>
          <a:stretch>
            <a:fillRect/>
          </a:stretch>
        </p:blipFill>
        <p:spPr>
          <a:xfrm>
            <a:off x="914400" y="5394960"/>
            <a:ext cx="3602736" cy="1133856"/>
          </a:xfrm>
          <a:prstGeom prst="rect">
            <a:avLst/>
          </a:prstGeom>
        </p:spPr>
      </p:pic>
      <p:pic>
        <p:nvPicPr>
          <p:cNvPr id="10" name="Image 8" descr="preencoded.png">    </p:cNvPr>
          <p:cNvPicPr>
            <a:picLocks noChangeAspect="1"/>
          </p:cNvPicPr>
          <p:nvPr/>
        </p:nvPicPr>
        <p:blipFill>
          <a:blip r:embed="rId9"/>
          <a:stretch>
            <a:fillRect/>
          </a:stretch>
        </p:blipFill>
        <p:spPr>
          <a:xfrm>
            <a:off x="5157216" y="3035808"/>
            <a:ext cx="3602736" cy="1133856"/>
          </a:xfrm>
          <a:prstGeom prst="rect">
            <a:avLst/>
          </a:prstGeom>
        </p:spPr>
      </p:pic>
      <p:pic>
        <p:nvPicPr>
          <p:cNvPr id="11" name="Image 9" descr="preencoded.png">    </p:cNvPr>
          <p:cNvPicPr>
            <a:picLocks noChangeAspect="1"/>
          </p:cNvPicPr>
          <p:nvPr/>
        </p:nvPicPr>
        <p:blipFill>
          <a:blip r:embed="rId10"/>
          <a:stretch>
            <a:fillRect/>
          </a:stretch>
        </p:blipFill>
        <p:spPr>
          <a:xfrm>
            <a:off x="5157216" y="5394960"/>
            <a:ext cx="3602736" cy="1133856"/>
          </a:xfrm>
          <a:prstGeom prst="rect">
            <a:avLst/>
          </a:prstGeom>
        </p:spPr>
      </p:pic>
      <p:pic>
        <p:nvPicPr>
          <p:cNvPr id="12" name="Image 10" descr="preencoded.png">    </p:cNvPr>
          <p:cNvPicPr>
            <a:picLocks noChangeAspect="1"/>
          </p:cNvPicPr>
          <p:nvPr/>
        </p:nvPicPr>
        <p:blipFill>
          <a:blip r:embed="rId11"/>
          <a:stretch>
            <a:fillRect/>
          </a:stretch>
        </p:blipFill>
        <p:spPr>
          <a:xfrm>
            <a:off x="896112" y="2441448"/>
            <a:ext cx="420624" cy="420624"/>
          </a:xfrm>
          <a:prstGeom prst="rect">
            <a:avLst/>
          </a:prstGeom>
        </p:spPr>
      </p:pic>
      <p:pic>
        <p:nvPicPr>
          <p:cNvPr id="13" name="Image 11" descr="preencoded.png">    </p:cNvPr>
          <p:cNvPicPr>
            <a:picLocks noChangeAspect="1"/>
          </p:cNvPicPr>
          <p:nvPr/>
        </p:nvPicPr>
        <p:blipFill>
          <a:blip r:embed="rId12"/>
          <a:stretch>
            <a:fillRect/>
          </a:stretch>
        </p:blipFill>
        <p:spPr>
          <a:xfrm>
            <a:off x="896112" y="4791456"/>
            <a:ext cx="420624" cy="420624"/>
          </a:xfrm>
          <a:prstGeom prst="rect">
            <a:avLst/>
          </a:prstGeom>
        </p:spPr>
      </p:pic>
      <p:pic>
        <p:nvPicPr>
          <p:cNvPr id="14" name="Image 12" descr="preencoded.png">    </p:cNvPr>
          <p:cNvPicPr>
            <a:picLocks noChangeAspect="1"/>
          </p:cNvPicPr>
          <p:nvPr/>
        </p:nvPicPr>
        <p:blipFill>
          <a:blip r:embed="rId13"/>
          <a:stretch>
            <a:fillRect/>
          </a:stretch>
        </p:blipFill>
        <p:spPr>
          <a:xfrm>
            <a:off x="5138928" y="2441448"/>
            <a:ext cx="420624" cy="420624"/>
          </a:xfrm>
          <a:prstGeom prst="rect">
            <a:avLst/>
          </a:prstGeom>
        </p:spPr>
      </p:pic>
      <p:pic>
        <p:nvPicPr>
          <p:cNvPr id="15" name="Image 13" descr="preencoded.png">    </p:cNvPr>
          <p:cNvPicPr>
            <a:picLocks noChangeAspect="1"/>
          </p:cNvPicPr>
          <p:nvPr/>
        </p:nvPicPr>
        <p:blipFill>
          <a:blip r:embed="rId14"/>
          <a:stretch>
            <a:fillRect/>
          </a:stretch>
        </p:blipFill>
        <p:spPr>
          <a:xfrm>
            <a:off x="5138928" y="4791456"/>
            <a:ext cx="420624" cy="420624"/>
          </a:xfrm>
          <a:prstGeom prst="rect">
            <a:avLst/>
          </a:prstGeom>
        </p:spPr>
      </p:pic>
      <p:sp>
        <p:nvSpPr>
          <p:cNvPr id="16" name="Text 0"/>
          <p:cNvSpPr/>
          <p:nvPr/>
        </p:nvSpPr>
        <p:spPr>
          <a:xfrm>
            <a:off x="685800" y="1280160"/>
            <a:ext cx="8293608" cy="731520"/>
          </a:xfrm>
          <a:prstGeom prst="rect">
            <a:avLst/>
          </a:prstGeom>
          <a:noFill/>
          <a:ln/>
        </p:spPr>
        <p:txBody>
          <a:bodyPr wrap="none" lIns="0" tIns="0" rIns="0" bIns="0" rtlCol="0" anchor="ctr"/>
          <a:lstStyle/>
          <a:p>
            <a:pPr algn="l" indent="0" marL="0">
              <a:lnSpc>
                <a:spcPts val="5760"/>
              </a:lnSpc>
              <a:buNone/>
            </a:pPr>
            <a:r>
              <a:rPr lang="en-US" sz="384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3. Core Features</a:t>
            </a:r>
            <a:endParaRPr lang="en-US" sz="3840" dirty="0"/>
          </a:p>
        </p:txBody>
      </p:sp>
      <p:sp>
        <p:nvSpPr>
          <p:cNvPr id="17" name="Text 1"/>
          <p:cNvSpPr/>
          <p:nvPr/>
        </p:nvSpPr>
        <p:spPr>
          <a:xfrm>
            <a:off x="1033272" y="2450592"/>
            <a:ext cx="155448" cy="411480"/>
          </a:xfrm>
          <a:prstGeom prst="rect">
            <a:avLst/>
          </a:prstGeom>
          <a:noFill/>
          <a:ln/>
        </p:spPr>
        <p:txBody>
          <a:bodyPr wrap="none" lIns="0" tIns="0" rIns="0" bIns="0" rtlCol="0" anchor="ctr"/>
          <a:lstStyle/>
          <a:p>
            <a:pPr algn="l" indent="0" marL="0">
              <a:lnSpc>
                <a:spcPts val="2300"/>
              </a:lnSpc>
              <a:buNone/>
            </a:pPr>
            <a:r>
              <a:rPr lang="en-US" sz="192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1920" dirty="0"/>
          </a:p>
        </p:txBody>
      </p:sp>
      <p:sp>
        <p:nvSpPr>
          <p:cNvPr id="18" name="Text 2"/>
          <p:cNvSpPr/>
          <p:nvPr/>
        </p:nvSpPr>
        <p:spPr>
          <a:xfrm>
            <a:off x="914400" y="3035808"/>
            <a:ext cx="3602736" cy="365760"/>
          </a:xfrm>
          <a:prstGeom prst="rect">
            <a:avLst/>
          </a:prstGeom>
          <a:noFill/>
          <a:ln/>
        </p:spPr>
        <p:txBody>
          <a:bodyPr wrap="non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Weather Advisor</a:t>
            </a:r>
            <a:endParaRPr lang="en-US" sz="1920" dirty="0"/>
          </a:p>
        </p:txBody>
      </p:sp>
      <p:sp>
        <p:nvSpPr>
          <p:cNvPr id="19" name="Text 3"/>
          <p:cNvSpPr/>
          <p:nvPr/>
        </p:nvSpPr>
        <p:spPr>
          <a:xfrm>
            <a:off x="914400" y="3575304"/>
            <a:ext cx="3602736" cy="585216"/>
          </a:xfrm>
          <a:prstGeom prst="rect">
            <a:avLst/>
          </a:prstGeom>
          <a:noFill/>
          <a:ln/>
        </p:spPr>
        <p:txBody>
          <a:bodyPr wrap="squar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 Provides forecasts and AI-powered farming advice.</a:t>
            </a:r>
            <a:endParaRPr lang="en-US" sz="1530" dirty="0"/>
          </a:p>
        </p:txBody>
      </p:sp>
      <p:sp>
        <p:nvSpPr>
          <p:cNvPr id="20" name="Text 4"/>
          <p:cNvSpPr/>
          <p:nvPr/>
        </p:nvSpPr>
        <p:spPr>
          <a:xfrm>
            <a:off x="1033272" y="4800600"/>
            <a:ext cx="155448" cy="411480"/>
          </a:xfrm>
          <a:prstGeom prst="rect">
            <a:avLst/>
          </a:prstGeom>
          <a:noFill/>
          <a:ln/>
        </p:spPr>
        <p:txBody>
          <a:bodyPr wrap="none" lIns="0" tIns="0" rIns="0" bIns="0" rtlCol="0" anchor="ctr"/>
          <a:lstStyle/>
          <a:p>
            <a:pPr algn="l" indent="0" marL="0">
              <a:lnSpc>
                <a:spcPts val="2300"/>
              </a:lnSpc>
              <a:buNone/>
            </a:pPr>
            <a:r>
              <a:rPr lang="en-US" sz="192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1920" dirty="0"/>
          </a:p>
        </p:txBody>
      </p:sp>
      <p:sp>
        <p:nvSpPr>
          <p:cNvPr id="21" name="Text 5"/>
          <p:cNvSpPr/>
          <p:nvPr/>
        </p:nvSpPr>
        <p:spPr>
          <a:xfrm>
            <a:off x="914400" y="5394960"/>
            <a:ext cx="3602736" cy="365760"/>
          </a:xfrm>
          <a:prstGeom prst="rect">
            <a:avLst/>
          </a:prstGeom>
          <a:noFill/>
          <a:ln/>
        </p:spPr>
        <p:txBody>
          <a:bodyPr wrap="non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Crop &amp; Soil ID</a:t>
            </a:r>
            <a:endParaRPr lang="en-US" sz="1920" dirty="0"/>
          </a:p>
        </p:txBody>
      </p:sp>
      <p:sp>
        <p:nvSpPr>
          <p:cNvPr id="22" name="Text 6"/>
          <p:cNvSpPr/>
          <p:nvPr/>
        </p:nvSpPr>
        <p:spPr>
          <a:xfrm>
            <a:off x="5276088" y="2450592"/>
            <a:ext cx="155448" cy="411480"/>
          </a:xfrm>
          <a:prstGeom prst="rect">
            <a:avLst/>
          </a:prstGeom>
          <a:noFill/>
          <a:ln/>
        </p:spPr>
        <p:txBody>
          <a:bodyPr wrap="none" lIns="0" tIns="0" rIns="0" bIns="0" rtlCol="0" anchor="ctr"/>
          <a:lstStyle/>
          <a:p>
            <a:pPr algn="l" indent="0" marL="0">
              <a:lnSpc>
                <a:spcPts val="2300"/>
              </a:lnSpc>
              <a:buNone/>
            </a:pPr>
            <a:r>
              <a:rPr lang="en-US" sz="192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1920" dirty="0"/>
          </a:p>
        </p:txBody>
      </p:sp>
      <p:sp>
        <p:nvSpPr>
          <p:cNvPr id="23" name="Text 7"/>
          <p:cNvSpPr/>
          <p:nvPr/>
        </p:nvSpPr>
        <p:spPr>
          <a:xfrm>
            <a:off x="5157216" y="3035808"/>
            <a:ext cx="3602736" cy="365760"/>
          </a:xfrm>
          <a:prstGeom prst="rect">
            <a:avLst/>
          </a:prstGeom>
          <a:noFill/>
          <a:ln/>
        </p:spPr>
        <p:txBody>
          <a:bodyPr wrap="non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AI Chatbot</a:t>
            </a:r>
            <a:endParaRPr lang="en-US" sz="1920" dirty="0"/>
          </a:p>
        </p:txBody>
      </p:sp>
      <p:sp>
        <p:nvSpPr>
          <p:cNvPr id="24" name="Text 8"/>
          <p:cNvSpPr/>
          <p:nvPr/>
        </p:nvSpPr>
        <p:spPr>
          <a:xfrm>
            <a:off x="914400" y="5934456"/>
            <a:ext cx="3602736" cy="585216"/>
          </a:xfrm>
          <a:prstGeom prst="rect">
            <a:avLst/>
          </a:prstGeom>
          <a:noFill/>
          <a:ln/>
        </p:spPr>
        <p:txBody>
          <a:bodyPr wrap="squar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 Identifies plants or soil using uploaded images.</a:t>
            </a:r>
            <a:endParaRPr lang="en-US" sz="1530" dirty="0"/>
          </a:p>
        </p:txBody>
      </p:sp>
      <p:sp>
        <p:nvSpPr>
          <p:cNvPr id="25" name="Text 9"/>
          <p:cNvSpPr/>
          <p:nvPr/>
        </p:nvSpPr>
        <p:spPr>
          <a:xfrm>
            <a:off x="5157216" y="3575304"/>
            <a:ext cx="3602736" cy="585216"/>
          </a:xfrm>
          <a:prstGeom prst="rect">
            <a:avLst/>
          </a:prstGeom>
          <a:noFill/>
          <a:ln/>
        </p:spPr>
        <p:txBody>
          <a:bodyPr wrap="squar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 Answers farming-related questions instantly.</a:t>
            </a:r>
            <a:endParaRPr lang="en-US" sz="1530" dirty="0"/>
          </a:p>
        </p:txBody>
      </p:sp>
      <p:sp>
        <p:nvSpPr>
          <p:cNvPr id="26" name="Text 10"/>
          <p:cNvSpPr/>
          <p:nvPr/>
        </p:nvSpPr>
        <p:spPr>
          <a:xfrm>
            <a:off x="5276088" y="4800600"/>
            <a:ext cx="155448" cy="411480"/>
          </a:xfrm>
          <a:prstGeom prst="rect">
            <a:avLst/>
          </a:prstGeom>
          <a:noFill/>
          <a:ln/>
        </p:spPr>
        <p:txBody>
          <a:bodyPr wrap="none" lIns="0" tIns="0" rIns="0" bIns="0" rtlCol="0" anchor="ctr"/>
          <a:lstStyle/>
          <a:p>
            <a:pPr algn="l" indent="0" marL="0">
              <a:lnSpc>
                <a:spcPts val="2300"/>
              </a:lnSpc>
              <a:buNone/>
            </a:pPr>
            <a:r>
              <a:rPr lang="en-US" sz="192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4</a:t>
            </a:r>
            <a:endParaRPr lang="en-US" sz="1920" dirty="0"/>
          </a:p>
        </p:txBody>
      </p:sp>
      <p:sp>
        <p:nvSpPr>
          <p:cNvPr id="27" name="Text 11"/>
          <p:cNvSpPr/>
          <p:nvPr/>
        </p:nvSpPr>
        <p:spPr>
          <a:xfrm>
            <a:off x="5157216" y="5394960"/>
            <a:ext cx="3602736" cy="365760"/>
          </a:xfrm>
          <a:prstGeom prst="rect">
            <a:avLst/>
          </a:prstGeom>
          <a:noFill/>
          <a:ln/>
        </p:spPr>
        <p:txBody>
          <a:bodyPr wrap="none" lIns="0" tIns="0" rIns="0" bIns="0" rtlCol="0" anchor="ctr"/>
          <a:lstStyle/>
          <a:p>
            <a:pPr algn="l" indent="0" marL="0">
              <a:lnSpc>
                <a:spcPts val="2880"/>
              </a:lnSpc>
              <a:buNone/>
            </a:pPr>
            <a:r>
              <a:rPr lang="en-US" sz="19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Job Board</a:t>
            </a:r>
            <a:endParaRPr lang="en-US" sz="1920" dirty="0"/>
          </a:p>
        </p:txBody>
      </p:sp>
      <p:sp>
        <p:nvSpPr>
          <p:cNvPr id="28" name="Text 12"/>
          <p:cNvSpPr/>
          <p:nvPr/>
        </p:nvSpPr>
        <p:spPr>
          <a:xfrm>
            <a:off x="5157216" y="5934456"/>
            <a:ext cx="3602736" cy="585216"/>
          </a:xfrm>
          <a:prstGeom prst="rect">
            <a:avLst/>
          </a:prstGeom>
          <a:noFill/>
          <a:ln/>
        </p:spPr>
        <p:txBody>
          <a:bodyPr wrap="squar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 Helps users find and post agricultural job opportunities.</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5660136" y="3246120"/>
            <a:ext cx="8293608" cy="731520"/>
          </a:xfrm>
          <a:prstGeom prst="rect">
            <a:avLst/>
          </a:prstGeom>
          <a:noFill/>
          <a:ln/>
        </p:spPr>
        <p:txBody>
          <a:bodyPr wrap="none" lIns="0" tIns="0" rIns="0" bIns="0" rtlCol="0" anchor="ctr"/>
          <a:lstStyle/>
          <a:p>
            <a:pPr algn="l" indent="0" marL="0">
              <a:lnSpc>
                <a:spcPts val="5760"/>
              </a:lnSpc>
              <a:buNone/>
            </a:pPr>
            <a:r>
              <a:rPr lang="en-US" sz="384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4. Latest Agricultural News Section</a:t>
            </a:r>
            <a:endParaRPr lang="en-US" sz="3840" dirty="0"/>
          </a:p>
        </p:txBody>
      </p:sp>
      <p:sp>
        <p:nvSpPr>
          <p:cNvPr id="5" name="Text 1"/>
          <p:cNvSpPr/>
          <p:nvPr/>
        </p:nvSpPr>
        <p:spPr>
          <a:xfrm>
            <a:off x="5660136" y="4197096"/>
            <a:ext cx="8293608" cy="585216"/>
          </a:xfrm>
          <a:prstGeom prst="rect">
            <a:avLst/>
          </a:prstGeom>
          <a:noFill/>
          <a:ln/>
        </p:spPr>
        <p:txBody>
          <a:bodyPr wrap="squar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AgriSmart keeps users updated with the latest government schemes, technologies, and seasonal updates, ensuring they have access to relevant information.</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5678424" y="1700784"/>
            <a:ext cx="8266176" cy="1691640"/>
          </a:xfrm>
          <a:prstGeom prst="rect">
            <a:avLst/>
          </a:prstGeom>
        </p:spPr>
      </p:pic>
      <p:pic>
        <p:nvPicPr>
          <p:cNvPr id="5" name="Image 3" descr="preencoded.png">    </p:cNvPr>
          <p:cNvPicPr>
            <a:picLocks noChangeAspect="1"/>
          </p:cNvPicPr>
          <p:nvPr/>
        </p:nvPicPr>
        <p:blipFill>
          <a:blip r:embed="rId4"/>
          <a:stretch>
            <a:fillRect/>
          </a:stretch>
        </p:blipFill>
        <p:spPr>
          <a:xfrm>
            <a:off x="5678424" y="3584448"/>
            <a:ext cx="8266176" cy="1691640"/>
          </a:xfrm>
          <a:prstGeom prst="rect">
            <a:avLst/>
          </a:prstGeom>
        </p:spPr>
      </p:pic>
      <p:pic>
        <p:nvPicPr>
          <p:cNvPr id="6" name="Image 4" descr="preencoded.png">    </p:cNvPr>
          <p:cNvPicPr>
            <a:picLocks noChangeAspect="1"/>
          </p:cNvPicPr>
          <p:nvPr/>
        </p:nvPicPr>
        <p:blipFill>
          <a:blip r:embed="rId5"/>
          <a:stretch>
            <a:fillRect/>
          </a:stretch>
        </p:blipFill>
        <p:spPr>
          <a:xfrm>
            <a:off x="5678424" y="5477256"/>
            <a:ext cx="8266176" cy="1691640"/>
          </a:xfrm>
          <a:prstGeom prst="rect">
            <a:avLst/>
          </a:prstGeom>
        </p:spPr>
      </p:pic>
      <p:pic>
        <p:nvPicPr>
          <p:cNvPr id="7" name="Image 5" descr="preencoded.png">    </p:cNvPr>
          <p:cNvPicPr>
            <a:picLocks noChangeAspect="1"/>
          </p:cNvPicPr>
          <p:nvPr/>
        </p:nvPicPr>
        <p:blipFill>
          <a:blip r:embed="rId6"/>
          <a:stretch>
            <a:fillRect/>
          </a:stretch>
        </p:blipFill>
        <p:spPr>
          <a:xfrm>
            <a:off x="5660136" y="1975104"/>
            <a:ext cx="8293608" cy="1435608"/>
          </a:xfrm>
          <a:prstGeom prst="rect">
            <a:avLst/>
          </a:prstGeom>
        </p:spPr>
      </p:pic>
      <p:pic>
        <p:nvPicPr>
          <p:cNvPr id="8" name="Image 6" descr="preencoded.png">    </p:cNvPr>
          <p:cNvPicPr>
            <a:picLocks noChangeAspect="1"/>
          </p:cNvPicPr>
          <p:nvPr/>
        </p:nvPicPr>
        <p:blipFill>
          <a:blip r:embed="rId7"/>
          <a:stretch>
            <a:fillRect/>
          </a:stretch>
        </p:blipFill>
        <p:spPr>
          <a:xfrm>
            <a:off x="5660136" y="3858768"/>
            <a:ext cx="8293608" cy="1435608"/>
          </a:xfrm>
          <a:prstGeom prst="rect">
            <a:avLst/>
          </a:prstGeom>
        </p:spPr>
      </p:pic>
      <p:pic>
        <p:nvPicPr>
          <p:cNvPr id="9" name="Image 7" descr="preencoded.png">    </p:cNvPr>
          <p:cNvPicPr>
            <a:picLocks noChangeAspect="1"/>
          </p:cNvPicPr>
          <p:nvPr/>
        </p:nvPicPr>
        <p:blipFill>
          <a:blip r:embed="rId8"/>
          <a:stretch>
            <a:fillRect/>
          </a:stretch>
        </p:blipFill>
        <p:spPr>
          <a:xfrm>
            <a:off x="5660136" y="5751576"/>
            <a:ext cx="8293608" cy="1435608"/>
          </a:xfrm>
          <a:prstGeom prst="rect">
            <a:avLst/>
          </a:prstGeom>
        </p:spPr>
      </p:pic>
      <p:pic>
        <p:nvPicPr>
          <p:cNvPr id="10" name="Image 8" descr="preencoded.png">    </p:cNvPr>
          <p:cNvPicPr>
            <a:picLocks noChangeAspect="1"/>
          </p:cNvPicPr>
          <p:nvPr/>
        </p:nvPicPr>
        <p:blipFill>
          <a:blip r:embed="rId9"/>
          <a:stretch>
            <a:fillRect/>
          </a:stretch>
        </p:blipFill>
        <p:spPr>
          <a:xfrm>
            <a:off x="5660136" y="1892808"/>
            <a:ext cx="8293608" cy="118872"/>
          </a:xfrm>
          <a:prstGeom prst="rect">
            <a:avLst/>
          </a:prstGeom>
        </p:spPr>
      </p:pic>
      <p:pic>
        <p:nvPicPr>
          <p:cNvPr id="11" name="Image 9" descr="preencoded.png">    </p:cNvPr>
          <p:cNvPicPr>
            <a:picLocks noChangeAspect="1"/>
          </p:cNvPicPr>
          <p:nvPr/>
        </p:nvPicPr>
        <p:blipFill>
          <a:blip r:embed="rId10"/>
          <a:stretch>
            <a:fillRect/>
          </a:stretch>
        </p:blipFill>
        <p:spPr>
          <a:xfrm>
            <a:off x="5660136" y="3776472"/>
            <a:ext cx="8293608" cy="118872"/>
          </a:xfrm>
          <a:prstGeom prst="rect">
            <a:avLst/>
          </a:prstGeom>
        </p:spPr>
      </p:pic>
      <p:pic>
        <p:nvPicPr>
          <p:cNvPr id="12" name="Image 10" descr="preencoded.png">    </p:cNvPr>
          <p:cNvPicPr>
            <a:picLocks noChangeAspect="1"/>
          </p:cNvPicPr>
          <p:nvPr/>
        </p:nvPicPr>
        <p:blipFill>
          <a:blip r:embed="rId11"/>
          <a:stretch>
            <a:fillRect/>
          </a:stretch>
        </p:blipFill>
        <p:spPr>
          <a:xfrm>
            <a:off x="5660136" y="5669280"/>
            <a:ext cx="8293608" cy="118872"/>
          </a:xfrm>
          <a:prstGeom prst="rect">
            <a:avLst/>
          </a:prstGeom>
        </p:spPr>
      </p:pic>
      <p:pic>
        <p:nvPicPr>
          <p:cNvPr id="13" name="Image 11" descr="preencoded.png">    </p:cNvPr>
          <p:cNvPicPr>
            <a:picLocks noChangeAspect="1"/>
          </p:cNvPicPr>
          <p:nvPr/>
        </p:nvPicPr>
        <p:blipFill>
          <a:blip r:embed="rId12"/>
          <a:stretch>
            <a:fillRect/>
          </a:stretch>
        </p:blipFill>
        <p:spPr>
          <a:xfrm>
            <a:off x="9555480" y="1700784"/>
            <a:ext cx="502920" cy="502920"/>
          </a:xfrm>
          <a:prstGeom prst="rect">
            <a:avLst/>
          </a:prstGeom>
        </p:spPr>
      </p:pic>
      <p:pic>
        <p:nvPicPr>
          <p:cNvPr id="14" name="Image 12" descr="preencoded.png">    </p:cNvPr>
          <p:cNvPicPr>
            <a:picLocks noChangeAspect="1"/>
          </p:cNvPicPr>
          <p:nvPr/>
        </p:nvPicPr>
        <p:blipFill>
          <a:blip r:embed="rId13"/>
          <a:stretch>
            <a:fillRect/>
          </a:stretch>
        </p:blipFill>
        <p:spPr>
          <a:xfrm>
            <a:off x="9555480" y="3584448"/>
            <a:ext cx="502920" cy="502920"/>
          </a:xfrm>
          <a:prstGeom prst="rect">
            <a:avLst/>
          </a:prstGeom>
        </p:spPr>
      </p:pic>
      <p:pic>
        <p:nvPicPr>
          <p:cNvPr id="15" name="Image 13" descr="preencoded.png">    </p:cNvPr>
          <p:cNvPicPr>
            <a:picLocks noChangeAspect="1"/>
          </p:cNvPicPr>
          <p:nvPr/>
        </p:nvPicPr>
        <p:blipFill>
          <a:blip r:embed="rId14"/>
          <a:stretch>
            <a:fillRect/>
          </a:stretch>
        </p:blipFill>
        <p:spPr>
          <a:xfrm>
            <a:off x="9555480" y="5477256"/>
            <a:ext cx="502920" cy="502920"/>
          </a:xfrm>
          <a:prstGeom prst="rect">
            <a:avLst/>
          </a:prstGeom>
        </p:spPr>
      </p:pic>
      <p:sp>
        <p:nvSpPr>
          <p:cNvPr id="16" name="Text 0"/>
          <p:cNvSpPr/>
          <p:nvPr/>
        </p:nvSpPr>
        <p:spPr>
          <a:xfrm>
            <a:off x="5660136" y="877824"/>
            <a:ext cx="8293608" cy="621792"/>
          </a:xfrm>
          <a:prstGeom prst="rect">
            <a:avLst/>
          </a:prstGeom>
          <a:noFill/>
          <a:ln/>
        </p:spPr>
        <p:txBody>
          <a:bodyPr wrap="none" lIns="0" tIns="0" rIns="0" bIns="0" rtlCol="0" anchor="ctr"/>
          <a:lstStyle/>
          <a:p>
            <a:pPr algn="l" indent="0" marL="0">
              <a:lnSpc>
                <a:spcPts val="4890"/>
              </a:lnSpc>
              <a:buNone/>
            </a:pPr>
            <a:r>
              <a:rPr lang="en-US" sz="326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5. Benefits for Farmers</a:t>
            </a:r>
            <a:endParaRPr lang="en-US" sz="3260" dirty="0"/>
          </a:p>
        </p:txBody>
      </p:sp>
      <p:sp>
        <p:nvSpPr>
          <p:cNvPr id="17" name="Text 1"/>
          <p:cNvSpPr/>
          <p:nvPr/>
        </p:nvSpPr>
        <p:spPr>
          <a:xfrm>
            <a:off x="5861304" y="2331720"/>
            <a:ext cx="7900416" cy="310896"/>
          </a:xfrm>
          <a:prstGeom prst="rect">
            <a:avLst/>
          </a:prstGeom>
          <a:noFill/>
          <a:ln/>
        </p:spPr>
        <p:txBody>
          <a:bodyPr wrap="none" lIns="0" tIns="0" rIns="0" bIns="0" rtlCol="0" anchor="ctr"/>
          <a:lstStyle/>
          <a:p>
            <a:pPr algn="l" indent="0" marL="0">
              <a:lnSpc>
                <a:spcPts val="2440"/>
              </a:lnSpc>
              <a:buNone/>
            </a:pPr>
            <a:r>
              <a:rPr lang="en-US" sz="16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Better decision-making</a:t>
            </a:r>
            <a:endParaRPr lang="en-US" sz="1630" dirty="0"/>
          </a:p>
        </p:txBody>
      </p:sp>
      <p:sp>
        <p:nvSpPr>
          <p:cNvPr id="18" name="Text 2"/>
          <p:cNvSpPr/>
          <p:nvPr/>
        </p:nvSpPr>
        <p:spPr>
          <a:xfrm>
            <a:off x="5861304" y="2798064"/>
            <a:ext cx="7900416" cy="256032"/>
          </a:xfrm>
          <a:prstGeom prst="rect">
            <a:avLst/>
          </a:prstGeom>
          <a:noFill/>
          <a:ln/>
        </p:spPr>
        <p:txBody>
          <a:bodyPr wrap="none" lIns="0" tIns="0" rIns="0" bIns="0" rtlCol="0" anchor="ctr"/>
          <a:lstStyle/>
          <a:p>
            <a:pPr algn="l" indent="0" marL="0">
              <a:lnSpc>
                <a:spcPts val="1950"/>
              </a:lnSpc>
              <a:buNone/>
            </a:pPr>
            <a:r>
              <a:rPr lang="en-US" sz="13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 Leverage data to make informed choices.</a:t>
            </a:r>
            <a:endParaRPr lang="en-US" sz="1300" dirty="0"/>
          </a:p>
        </p:txBody>
      </p:sp>
      <p:sp>
        <p:nvSpPr>
          <p:cNvPr id="19" name="Text 3"/>
          <p:cNvSpPr/>
          <p:nvPr/>
        </p:nvSpPr>
        <p:spPr>
          <a:xfrm>
            <a:off x="5861304" y="4224528"/>
            <a:ext cx="7900416" cy="310896"/>
          </a:xfrm>
          <a:prstGeom prst="rect">
            <a:avLst/>
          </a:prstGeom>
          <a:noFill/>
          <a:ln/>
        </p:spPr>
        <p:txBody>
          <a:bodyPr wrap="none" lIns="0" tIns="0" rIns="0" bIns="0" rtlCol="0" anchor="ctr"/>
          <a:lstStyle/>
          <a:p>
            <a:pPr algn="l" indent="0" marL="0">
              <a:lnSpc>
                <a:spcPts val="2440"/>
              </a:lnSpc>
              <a:buNone/>
            </a:pPr>
            <a:r>
              <a:rPr lang="en-US" sz="16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Time savings</a:t>
            </a:r>
            <a:endParaRPr lang="en-US" sz="1630" dirty="0"/>
          </a:p>
        </p:txBody>
      </p:sp>
      <p:sp>
        <p:nvSpPr>
          <p:cNvPr id="20" name="Text 4"/>
          <p:cNvSpPr/>
          <p:nvPr/>
        </p:nvSpPr>
        <p:spPr>
          <a:xfrm>
            <a:off x="5861304" y="4681728"/>
            <a:ext cx="7900416" cy="256032"/>
          </a:xfrm>
          <a:prstGeom prst="rect">
            <a:avLst/>
          </a:prstGeom>
          <a:noFill/>
          <a:ln/>
        </p:spPr>
        <p:txBody>
          <a:bodyPr wrap="none" lIns="0" tIns="0" rIns="0" bIns="0" rtlCol="0" anchor="ctr"/>
          <a:lstStyle/>
          <a:p>
            <a:pPr algn="l" indent="0" marL="0">
              <a:lnSpc>
                <a:spcPts val="1950"/>
              </a:lnSpc>
              <a:buNone/>
            </a:pPr>
            <a:r>
              <a:rPr lang="en-US" sz="13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 Streamline processes and reduce redundant tasks.</a:t>
            </a:r>
            <a:endParaRPr lang="en-US" sz="1300" dirty="0"/>
          </a:p>
        </p:txBody>
      </p:sp>
      <p:sp>
        <p:nvSpPr>
          <p:cNvPr id="21" name="Text 5"/>
          <p:cNvSpPr/>
          <p:nvPr/>
        </p:nvSpPr>
        <p:spPr>
          <a:xfrm>
            <a:off x="5861304" y="6108192"/>
            <a:ext cx="7900416" cy="310896"/>
          </a:xfrm>
          <a:prstGeom prst="rect">
            <a:avLst/>
          </a:prstGeom>
          <a:noFill/>
          <a:ln/>
        </p:spPr>
        <p:txBody>
          <a:bodyPr wrap="none" lIns="0" tIns="0" rIns="0" bIns="0" rtlCol="0" anchor="ctr"/>
          <a:lstStyle/>
          <a:p>
            <a:pPr algn="l" indent="0" marL="0">
              <a:lnSpc>
                <a:spcPts val="2440"/>
              </a:lnSpc>
              <a:buNone/>
            </a:pPr>
            <a:r>
              <a:rPr lang="en-US" sz="16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Access to modern agri information</a:t>
            </a:r>
            <a:endParaRPr lang="en-US" sz="1630" dirty="0"/>
          </a:p>
        </p:txBody>
      </p:sp>
      <p:sp>
        <p:nvSpPr>
          <p:cNvPr id="22" name="Text 6"/>
          <p:cNvSpPr/>
          <p:nvPr/>
        </p:nvSpPr>
        <p:spPr>
          <a:xfrm>
            <a:off x="5861304" y="6565392"/>
            <a:ext cx="7900416" cy="256032"/>
          </a:xfrm>
          <a:prstGeom prst="rect">
            <a:avLst/>
          </a:prstGeom>
          <a:noFill/>
          <a:ln/>
        </p:spPr>
        <p:txBody>
          <a:bodyPr wrap="none" lIns="0" tIns="0" rIns="0" bIns="0" rtlCol="0" anchor="ctr"/>
          <a:lstStyle/>
          <a:p>
            <a:pPr algn="l" indent="0" marL="0">
              <a:lnSpc>
                <a:spcPts val="1950"/>
              </a:lnSpc>
              <a:buNone/>
            </a:pPr>
            <a:r>
              <a:rPr lang="en-US" sz="13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 Stay informed about industry developments.</a:t>
            </a:r>
            <a:endParaRPr lang="en-US" sz="1300" dirty="0"/>
          </a:p>
        </p:txBody>
      </p:sp>
      <p:sp>
        <p:nvSpPr>
          <p:cNvPr id="23" name="Text 7"/>
          <p:cNvSpPr/>
          <p:nvPr/>
        </p:nvSpPr>
        <p:spPr>
          <a:xfrm>
            <a:off x="9729216" y="1737360"/>
            <a:ext cx="155448" cy="420624"/>
          </a:xfrm>
          <a:prstGeom prst="rect">
            <a:avLst/>
          </a:prstGeom>
          <a:noFill/>
          <a:ln/>
        </p:spPr>
        <p:txBody>
          <a:bodyPr wrap="none" lIns="0" tIns="0" rIns="0" bIns="0" rtlCol="0" anchor="ctr"/>
          <a:lstStyle/>
          <a:p>
            <a:pPr algn="l" indent="0" marL="0">
              <a:lnSpc>
                <a:spcPts val="2350"/>
              </a:lnSpc>
              <a:buNone/>
            </a:pPr>
            <a:r>
              <a:rPr lang="en-US" sz="195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1950" dirty="0"/>
          </a:p>
        </p:txBody>
      </p:sp>
      <p:sp>
        <p:nvSpPr>
          <p:cNvPr id="24" name="Text 8"/>
          <p:cNvSpPr/>
          <p:nvPr/>
        </p:nvSpPr>
        <p:spPr>
          <a:xfrm>
            <a:off x="9729216" y="3621024"/>
            <a:ext cx="155448" cy="420624"/>
          </a:xfrm>
          <a:prstGeom prst="rect">
            <a:avLst/>
          </a:prstGeom>
          <a:noFill/>
          <a:ln/>
        </p:spPr>
        <p:txBody>
          <a:bodyPr wrap="none" lIns="0" tIns="0" rIns="0" bIns="0" rtlCol="0" anchor="ctr"/>
          <a:lstStyle/>
          <a:p>
            <a:pPr algn="l" indent="0" marL="0">
              <a:lnSpc>
                <a:spcPts val="2350"/>
              </a:lnSpc>
              <a:buNone/>
            </a:pPr>
            <a:r>
              <a:rPr lang="en-US" sz="195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1950" dirty="0"/>
          </a:p>
        </p:txBody>
      </p:sp>
      <p:sp>
        <p:nvSpPr>
          <p:cNvPr id="25" name="Text 9"/>
          <p:cNvSpPr/>
          <p:nvPr/>
        </p:nvSpPr>
        <p:spPr>
          <a:xfrm>
            <a:off x="9729216" y="5513832"/>
            <a:ext cx="155448" cy="420624"/>
          </a:xfrm>
          <a:prstGeom prst="rect">
            <a:avLst/>
          </a:prstGeom>
          <a:noFill/>
          <a:ln/>
        </p:spPr>
        <p:txBody>
          <a:bodyPr wrap="none" lIns="0" tIns="0" rIns="0" bIns="0" rtlCol="0" anchor="ctr"/>
          <a:lstStyle/>
          <a:p>
            <a:pPr algn="l" indent="0" marL="0">
              <a:lnSpc>
                <a:spcPts val="2350"/>
              </a:lnSpc>
              <a:buNone/>
            </a:pPr>
            <a:r>
              <a:rPr lang="en-US" sz="195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1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5660136" y="4096512"/>
            <a:ext cx="4050792" cy="548640"/>
          </a:xfrm>
          <a:prstGeom prst="rect">
            <a:avLst/>
          </a:prstGeom>
        </p:spPr>
      </p:pic>
      <p:pic>
        <p:nvPicPr>
          <p:cNvPr id="5" name="Image 3" descr="preencoded.png">    </p:cNvPr>
          <p:cNvPicPr>
            <a:picLocks noChangeAspect="1"/>
          </p:cNvPicPr>
          <p:nvPr/>
        </p:nvPicPr>
        <p:blipFill>
          <a:blip r:embed="rId4"/>
          <a:stretch>
            <a:fillRect/>
          </a:stretch>
        </p:blipFill>
        <p:spPr>
          <a:xfrm>
            <a:off x="5660136" y="4837176"/>
            <a:ext cx="4050792" cy="548640"/>
          </a:xfrm>
          <a:prstGeom prst="rect">
            <a:avLst/>
          </a:prstGeom>
        </p:spPr>
      </p:pic>
      <p:pic>
        <p:nvPicPr>
          <p:cNvPr id="6" name="Image 4" descr="preencoded.png">    </p:cNvPr>
          <p:cNvPicPr>
            <a:picLocks noChangeAspect="1"/>
          </p:cNvPicPr>
          <p:nvPr/>
        </p:nvPicPr>
        <p:blipFill>
          <a:blip r:embed="rId5"/>
          <a:stretch>
            <a:fillRect/>
          </a:stretch>
        </p:blipFill>
        <p:spPr>
          <a:xfrm>
            <a:off x="9902952" y="4096512"/>
            <a:ext cx="4050792" cy="548640"/>
          </a:xfrm>
          <a:prstGeom prst="rect">
            <a:avLst/>
          </a:prstGeom>
        </p:spPr>
      </p:pic>
      <p:pic>
        <p:nvPicPr>
          <p:cNvPr id="7" name="Image 5" descr="preencoded.png">    </p:cNvPr>
          <p:cNvPicPr>
            <a:picLocks noChangeAspect="1"/>
          </p:cNvPicPr>
          <p:nvPr/>
        </p:nvPicPr>
        <p:blipFill>
          <a:blip r:embed="rId6"/>
          <a:stretch>
            <a:fillRect/>
          </a:stretch>
        </p:blipFill>
        <p:spPr>
          <a:xfrm>
            <a:off x="9902952" y="4837176"/>
            <a:ext cx="4050792" cy="548640"/>
          </a:xfrm>
          <a:prstGeom prst="rect">
            <a:avLst/>
          </a:prstGeom>
        </p:spPr>
      </p:pic>
      <p:pic>
        <p:nvPicPr>
          <p:cNvPr id="8" name="Image 6" descr="preencoded.png">    </p:cNvPr>
          <p:cNvPicPr>
            <a:picLocks noChangeAspect="1"/>
          </p:cNvPicPr>
          <p:nvPr/>
        </p:nvPicPr>
        <p:blipFill>
          <a:blip r:embed="rId7"/>
          <a:stretch>
            <a:fillRect/>
          </a:stretch>
        </p:blipFill>
        <p:spPr>
          <a:xfrm>
            <a:off x="5660136" y="4096512"/>
            <a:ext cx="128016" cy="548640"/>
          </a:xfrm>
          <a:prstGeom prst="rect">
            <a:avLst/>
          </a:prstGeom>
        </p:spPr>
      </p:pic>
      <p:pic>
        <p:nvPicPr>
          <p:cNvPr id="9" name="Image 7" descr="preencoded.png">    </p:cNvPr>
          <p:cNvPicPr>
            <a:picLocks noChangeAspect="1"/>
          </p:cNvPicPr>
          <p:nvPr/>
        </p:nvPicPr>
        <p:blipFill>
          <a:blip r:embed="rId8"/>
          <a:stretch>
            <a:fillRect/>
          </a:stretch>
        </p:blipFill>
        <p:spPr>
          <a:xfrm>
            <a:off x="5660136" y="4837176"/>
            <a:ext cx="128016" cy="548640"/>
          </a:xfrm>
          <a:prstGeom prst="rect">
            <a:avLst/>
          </a:prstGeom>
        </p:spPr>
      </p:pic>
      <p:pic>
        <p:nvPicPr>
          <p:cNvPr id="10" name="Image 8" descr="preencoded.png">    </p:cNvPr>
          <p:cNvPicPr>
            <a:picLocks noChangeAspect="1"/>
          </p:cNvPicPr>
          <p:nvPr/>
        </p:nvPicPr>
        <p:blipFill>
          <a:blip r:embed="rId9"/>
          <a:stretch>
            <a:fillRect/>
          </a:stretch>
        </p:blipFill>
        <p:spPr>
          <a:xfrm>
            <a:off x="9902952" y="4096512"/>
            <a:ext cx="128016" cy="548640"/>
          </a:xfrm>
          <a:prstGeom prst="rect">
            <a:avLst/>
          </a:prstGeom>
        </p:spPr>
      </p:pic>
      <p:pic>
        <p:nvPicPr>
          <p:cNvPr id="11" name="Image 9" descr="preencoded.png">    </p:cNvPr>
          <p:cNvPicPr>
            <a:picLocks noChangeAspect="1"/>
          </p:cNvPicPr>
          <p:nvPr/>
        </p:nvPicPr>
        <p:blipFill>
          <a:blip r:embed="rId10"/>
          <a:stretch>
            <a:fillRect/>
          </a:stretch>
        </p:blipFill>
        <p:spPr>
          <a:xfrm>
            <a:off x="9902952" y="4837176"/>
            <a:ext cx="128016" cy="548640"/>
          </a:xfrm>
          <a:prstGeom prst="rect">
            <a:avLst/>
          </a:prstGeom>
        </p:spPr>
      </p:pic>
      <p:sp>
        <p:nvSpPr>
          <p:cNvPr id="12" name="Text 0"/>
          <p:cNvSpPr/>
          <p:nvPr/>
        </p:nvSpPr>
        <p:spPr>
          <a:xfrm>
            <a:off x="5660136" y="2633472"/>
            <a:ext cx="8293608" cy="731520"/>
          </a:xfrm>
          <a:prstGeom prst="rect">
            <a:avLst/>
          </a:prstGeom>
          <a:noFill/>
          <a:ln/>
        </p:spPr>
        <p:txBody>
          <a:bodyPr wrap="none" lIns="0" tIns="0" rIns="0" bIns="0" rtlCol="0" anchor="ctr"/>
          <a:lstStyle/>
          <a:p>
            <a:pPr algn="l" indent="0" marL="0">
              <a:lnSpc>
                <a:spcPts val="5760"/>
              </a:lnSpc>
              <a:buNone/>
            </a:pPr>
            <a:r>
              <a:rPr lang="en-US" sz="384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6. Technology Behind AgriSmart</a:t>
            </a:r>
            <a:endParaRPr lang="en-US" sz="3840" dirty="0"/>
          </a:p>
        </p:txBody>
      </p:sp>
      <p:sp>
        <p:nvSpPr>
          <p:cNvPr id="13" name="Text 1"/>
          <p:cNvSpPr/>
          <p:nvPr/>
        </p:nvSpPr>
        <p:spPr>
          <a:xfrm>
            <a:off x="5660136" y="3584448"/>
            <a:ext cx="8293608"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AgriSmart integrates advanced technologies, including:</a:t>
            </a:r>
            <a:endParaRPr lang="en-US" sz="1530" dirty="0"/>
          </a:p>
        </p:txBody>
      </p:sp>
      <p:sp>
        <p:nvSpPr>
          <p:cNvPr id="14" name="Text 2"/>
          <p:cNvSpPr/>
          <p:nvPr/>
        </p:nvSpPr>
        <p:spPr>
          <a:xfrm>
            <a:off x="5952744" y="4224528"/>
            <a:ext cx="3538728"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AI integration</a:t>
            </a:r>
            <a:endParaRPr lang="en-US" sz="1530" dirty="0"/>
          </a:p>
        </p:txBody>
      </p:sp>
      <p:sp>
        <p:nvSpPr>
          <p:cNvPr id="15" name="Text 3"/>
          <p:cNvSpPr/>
          <p:nvPr/>
        </p:nvSpPr>
        <p:spPr>
          <a:xfrm>
            <a:off x="5952744" y="4965192"/>
            <a:ext cx="3538728"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Weather APIs</a:t>
            </a:r>
            <a:endParaRPr lang="en-US" sz="1530" dirty="0"/>
          </a:p>
        </p:txBody>
      </p:sp>
      <p:sp>
        <p:nvSpPr>
          <p:cNvPr id="16" name="Text 4"/>
          <p:cNvSpPr/>
          <p:nvPr/>
        </p:nvSpPr>
        <p:spPr>
          <a:xfrm>
            <a:off x="10195560" y="4224528"/>
            <a:ext cx="3538728"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Image processing</a:t>
            </a:r>
            <a:endParaRPr lang="en-US" sz="1530" dirty="0"/>
          </a:p>
        </p:txBody>
      </p:sp>
      <p:sp>
        <p:nvSpPr>
          <p:cNvPr id="17" name="Text 5"/>
          <p:cNvSpPr/>
          <p:nvPr/>
        </p:nvSpPr>
        <p:spPr>
          <a:xfrm>
            <a:off x="10195560" y="4965192"/>
            <a:ext cx="3538728"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Machine learning</a:t>
            </a:r>
            <a:endParaRPr lang="en-US" sz="15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pic>
        <p:nvPicPr>
          <p:cNvPr id="4" name="Image 2" descr="preencoded.png">    </p:cNvPr>
          <p:cNvPicPr>
            <a:picLocks noChangeAspect="1"/>
          </p:cNvPicPr>
          <p:nvPr/>
        </p:nvPicPr>
        <p:blipFill>
          <a:blip r:embed="rId3"/>
          <a:stretch>
            <a:fillRect/>
          </a:stretch>
        </p:blipFill>
        <p:spPr>
          <a:xfrm>
            <a:off x="685800" y="5093208"/>
            <a:ext cx="4297680" cy="1627632"/>
          </a:xfrm>
          <a:prstGeom prst="rect">
            <a:avLst/>
          </a:prstGeom>
        </p:spPr>
      </p:pic>
      <p:pic>
        <p:nvPicPr>
          <p:cNvPr id="5" name="Image 3" descr="preencoded.png">    </p:cNvPr>
          <p:cNvPicPr>
            <a:picLocks noChangeAspect="1"/>
          </p:cNvPicPr>
          <p:nvPr/>
        </p:nvPicPr>
        <p:blipFill>
          <a:blip r:embed="rId4"/>
          <a:stretch>
            <a:fillRect/>
          </a:stretch>
        </p:blipFill>
        <p:spPr>
          <a:xfrm>
            <a:off x="5175504" y="5093208"/>
            <a:ext cx="4297680" cy="1627632"/>
          </a:xfrm>
          <a:prstGeom prst="rect">
            <a:avLst/>
          </a:prstGeom>
        </p:spPr>
      </p:pic>
      <p:pic>
        <p:nvPicPr>
          <p:cNvPr id="6" name="Image 4" descr="preencoded.png">    </p:cNvPr>
          <p:cNvPicPr>
            <a:picLocks noChangeAspect="1"/>
          </p:cNvPicPr>
          <p:nvPr/>
        </p:nvPicPr>
        <p:blipFill>
          <a:blip r:embed="rId5"/>
          <a:stretch>
            <a:fillRect/>
          </a:stretch>
        </p:blipFill>
        <p:spPr>
          <a:xfrm>
            <a:off x="9656064" y="5093208"/>
            <a:ext cx="4297680" cy="1627632"/>
          </a:xfrm>
          <a:prstGeom prst="rect">
            <a:avLst/>
          </a:prstGeom>
        </p:spPr>
      </p:pic>
      <p:pic>
        <p:nvPicPr>
          <p:cNvPr id="7" name="Image 5" descr="preencoded.png">    </p:cNvPr>
          <p:cNvPicPr>
            <a:picLocks noChangeAspect="1"/>
          </p:cNvPicPr>
          <p:nvPr/>
        </p:nvPicPr>
        <p:blipFill>
          <a:blip r:embed="rId6"/>
          <a:stretch>
            <a:fillRect/>
          </a:stretch>
        </p:blipFill>
        <p:spPr>
          <a:xfrm>
            <a:off x="713232" y="5705856"/>
            <a:ext cx="4233672" cy="978408"/>
          </a:xfrm>
          <a:prstGeom prst="rect">
            <a:avLst/>
          </a:prstGeom>
        </p:spPr>
      </p:pic>
      <p:pic>
        <p:nvPicPr>
          <p:cNvPr id="8" name="Image 6" descr="preencoded.png">    </p:cNvPr>
          <p:cNvPicPr>
            <a:picLocks noChangeAspect="1"/>
          </p:cNvPicPr>
          <p:nvPr/>
        </p:nvPicPr>
        <p:blipFill>
          <a:blip r:embed="rId7"/>
          <a:stretch>
            <a:fillRect/>
          </a:stretch>
        </p:blipFill>
        <p:spPr>
          <a:xfrm>
            <a:off x="5202936" y="5705856"/>
            <a:ext cx="4233672" cy="978408"/>
          </a:xfrm>
          <a:prstGeom prst="rect">
            <a:avLst/>
          </a:prstGeom>
        </p:spPr>
      </p:pic>
      <p:pic>
        <p:nvPicPr>
          <p:cNvPr id="9" name="Image 7" descr="preencoded.png">    </p:cNvPr>
          <p:cNvPicPr>
            <a:picLocks noChangeAspect="1"/>
          </p:cNvPicPr>
          <p:nvPr/>
        </p:nvPicPr>
        <p:blipFill>
          <a:blip r:embed="rId8"/>
          <a:stretch>
            <a:fillRect/>
          </a:stretch>
        </p:blipFill>
        <p:spPr>
          <a:xfrm>
            <a:off x="9692640" y="5705856"/>
            <a:ext cx="4233672" cy="978408"/>
          </a:xfrm>
          <a:prstGeom prst="rect">
            <a:avLst/>
          </a:prstGeom>
        </p:spPr>
      </p:pic>
      <p:pic>
        <p:nvPicPr>
          <p:cNvPr id="10" name="Image 8" descr="preencoded.png">    </p:cNvPr>
          <p:cNvPicPr>
            <a:picLocks noChangeAspect="1"/>
          </p:cNvPicPr>
          <p:nvPr/>
        </p:nvPicPr>
        <p:blipFill>
          <a:blip r:embed="rId9"/>
          <a:stretch>
            <a:fillRect/>
          </a:stretch>
        </p:blipFill>
        <p:spPr>
          <a:xfrm>
            <a:off x="704088" y="5102352"/>
            <a:ext cx="4270248" cy="621792"/>
          </a:xfrm>
          <a:prstGeom prst="rect">
            <a:avLst/>
          </a:prstGeom>
        </p:spPr>
      </p:pic>
      <p:pic>
        <p:nvPicPr>
          <p:cNvPr id="11" name="Image 9" descr="preencoded.png">    </p:cNvPr>
          <p:cNvPicPr>
            <a:picLocks noChangeAspect="1"/>
          </p:cNvPicPr>
          <p:nvPr/>
        </p:nvPicPr>
        <p:blipFill>
          <a:blip r:embed="rId10"/>
          <a:stretch>
            <a:fillRect/>
          </a:stretch>
        </p:blipFill>
        <p:spPr>
          <a:xfrm>
            <a:off x="5184648" y="5102352"/>
            <a:ext cx="4270248" cy="621792"/>
          </a:xfrm>
          <a:prstGeom prst="rect">
            <a:avLst/>
          </a:prstGeom>
        </p:spPr>
      </p:pic>
      <p:pic>
        <p:nvPicPr>
          <p:cNvPr id="12" name="Image 10" descr="preencoded.png">    </p:cNvPr>
          <p:cNvPicPr>
            <a:picLocks noChangeAspect="1"/>
          </p:cNvPicPr>
          <p:nvPr/>
        </p:nvPicPr>
        <p:blipFill>
          <a:blip r:embed="rId11"/>
          <a:stretch>
            <a:fillRect/>
          </a:stretch>
        </p:blipFill>
        <p:spPr>
          <a:xfrm>
            <a:off x="9674352" y="5102352"/>
            <a:ext cx="4270248" cy="621792"/>
          </a:xfrm>
          <a:prstGeom prst="rect">
            <a:avLst/>
          </a:prstGeom>
        </p:spPr>
      </p:pic>
      <p:sp>
        <p:nvSpPr>
          <p:cNvPr id="13" name="Text 0"/>
          <p:cNvSpPr/>
          <p:nvPr/>
        </p:nvSpPr>
        <p:spPr>
          <a:xfrm>
            <a:off x="685800" y="3630168"/>
            <a:ext cx="13267944" cy="731520"/>
          </a:xfrm>
          <a:prstGeom prst="rect">
            <a:avLst/>
          </a:prstGeom>
          <a:noFill/>
          <a:ln/>
        </p:spPr>
        <p:txBody>
          <a:bodyPr wrap="none" lIns="0" tIns="0" rIns="0" bIns="0" rtlCol="0" anchor="ctr"/>
          <a:lstStyle/>
          <a:p>
            <a:pPr algn="l" indent="0" marL="0">
              <a:lnSpc>
                <a:spcPts val="5760"/>
              </a:lnSpc>
              <a:buNone/>
            </a:pPr>
            <a:r>
              <a:rPr lang="en-US" sz="384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7. Impact on Indian Agriculture</a:t>
            </a:r>
            <a:endParaRPr lang="en-US" sz="3840" dirty="0"/>
          </a:p>
        </p:txBody>
      </p:sp>
      <p:sp>
        <p:nvSpPr>
          <p:cNvPr id="14" name="Text 1"/>
          <p:cNvSpPr/>
          <p:nvPr/>
        </p:nvSpPr>
        <p:spPr>
          <a:xfrm>
            <a:off x="685800" y="4581144"/>
            <a:ext cx="13267944"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Tools like AgriSmart can lead to:</a:t>
            </a:r>
            <a:endParaRPr lang="en-US" sz="1530" dirty="0"/>
          </a:p>
        </p:txBody>
      </p:sp>
      <p:sp>
        <p:nvSpPr>
          <p:cNvPr id="15" name="Text 2"/>
          <p:cNvSpPr/>
          <p:nvPr/>
        </p:nvSpPr>
        <p:spPr>
          <a:xfrm>
            <a:off x="2761488" y="5212080"/>
            <a:ext cx="155448" cy="411480"/>
          </a:xfrm>
          <a:prstGeom prst="rect">
            <a:avLst/>
          </a:prstGeom>
          <a:noFill/>
          <a:ln/>
        </p:spPr>
        <p:txBody>
          <a:bodyPr wrap="none" lIns="0" tIns="0" rIns="0" bIns="0" rtlCol="0" anchor="ctr"/>
          <a:lstStyle/>
          <a:p>
            <a:pPr algn="l" indent="0" marL="0">
              <a:lnSpc>
                <a:spcPts val="2300"/>
              </a:lnSpc>
              <a:buNone/>
            </a:pPr>
            <a:r>
              <a:rPr lang="en-US" sz="192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1920" dirty="0"/>
          </a:p>
        </p:txBody>
      </p:sp>
      <p:sp>
        <p:nvSpPr>
          <p:cNvPr id="16" name="Text 3"/>
          <p:cNvSpPr/>
          <p:nvPr/>
        </p:nvSpPr>
        <p:spPr>
          <a:xfrm>
            <a:off x="914400" y="5897880"/>
            <a:ext cx="3849624"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Improved crop yield</a:t>
            </a:r>
            <a:endParaRPr lang="en-US" sz="1530" dirty="0"/>
          </a:p>
        </p:txBody>
      </p:sp>
      <p:sp>
        <p:nvSpPr>
          <p:cNvPr id="17" name="Text 4"/>
          <p:cNvSpPr/>
          <p:nvPr/>
        </p:nvSpPr>
        <p:spPr>
          <a:xfrm>
            <a:off x="5394960" y="5897880"/>
            <a:ext cx="3849624" cy="292608"/>
          </a:xfrm>
          <a:prstGeom prst="rect">
            <a:avLst/>
          </a:prstGeom>
          <a:noFill/>
          <a:ln/>
        </p:spPr>
        <p:txBody>
          <a:bodyPr wrap="non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Reduced risks associated with farming</a:t>
            </a:r>
            <a:endParaRPr lang="en-US" sz="1530" dirty="0"/>
          </a:p>
        </p:txBody>
      </p:sp>
      <p:sp>
        <p:nvSpPr>
          <p:cNvPr id="18" name="Text 5"/>
          <p:cNvSpPr/>
          <p:nvPr/>
        </p:nvSpPr>
        <p:spPr>
          <a:xfrm>
            <a:off x="7242048" y="5212080"/>
            <a:ext cx="155448" cy="411480"/>
          </a:xfrm>
          <a:prstGeom prst="rect">
            <a:avLst/>
          </a:prstGeom>
          <a:noFill/>
          <a:ln/>
        </p:spPr>
        <p:txBody>
          <a:bodyPr wrap="none" lIns="0" tIns="0" rIns="0" bIns="0" rtlCol="0" anchor="ctr"/>
          <a:lstStyle/>
          <a:p>
            <a:pPr algn="l" indent="0" marL="0">
              <a:lnSpc>
                <a:spcPts val="2300"/>
              </a:lnSpc>
              <a:buNone/>
            </a:pPr>
            <a:r>
              <a:rPr lang="en-US" sz="192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1920" dirty="0"/>
          </a:p>
        </p:txBody>
      </p:sp>
      <p:sp>
        <p:nvSpPr>
          <p:cNvPr id="19" name="Text 6"/>
          <p:cNvSpPr/>
          <p:nvPr/>
        </p:nvSpPr>
        <p:spPr>
          <a:xfrm>
            <a:off x="9884664" y="5897880"/>
            <a:ext cx="3849624" cy="585216"/>
          </a:xfrm>
          <a:prstGeom prst="rect">
            <a:avLst/>
          </a:prstGeom>
          <a:noFill/>
          <a:ln/>
        </p:spPr>
        <p:txBody>
          <a:bodyPr wrap="square" lIns="0" tIns="0" rIns="0" bIns="0" rtlCol="0" anchor="ctr"/>
          <a:lstStyle/>
          <a:p>
            <a:pPr algn="l" indent="0" marL="0">
              <a:lnSpc>
                <a:spcPts val="2300"/>
              </a:lnSpc>
              <a:buNone/>
            </a:pPr>
            <a:r>
              <a:rPr lang="en-US" sz="15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Enhanced connectivity among rural communities</a:t>
            </a:r>
            <a:endParaRPr lang="en-US" sz="1530" dirty="0"/>
          </a:p>
        </p:txBody>
      </p:sp>
      <p:sp>
        <p:nvSpPr>
          <p:cNvPr id="20" name="Text 7"/>
          <p:cNvSpPr/>
          <p:nvPr/>
        </p:nvSpPr>
        <p:spPr>
          <a:xfrm>
            <a:off x="11731752" y="5212080"/>
            <a:ext cx="155448" cy="411480"/>
          </a:xfrm>
          <a:prstGeom prst="rect">
            <a:avLst/>
          </a:prstGeom>
          <a:noFill/>
          <a:ln/>
        </p:spPr>
        <p:txBody>
          <a:bodyPr wrap="none" lIns="0" tIns="0" rIns="0" bIns="0" rtlCol="0" anchor="ctr"/>
          <a:lstStyle/>
          <a:p>
            <a:pPr algn="l" indent="0" marL="0">
              <a:lnSpc>
                <a:spcPts val="2300"/>
              </a:lnSpc>
              <a:buNone/>
            </a:pPr>
            <a:r>
              <a:rPr lang="en-US" sz="192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19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2025-10-05T05:53:35Z</dcterms:created>
  <dcterms:modified xsi:type="dcterms:W3CDTF">2025-10-05T05:53:35Z</dcterms:modified>
</cp:coreProperties>
</file>